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644-5FD5-4D84-8AB9-53DA238D3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5AA912-7582-4011-B8E0-D9BF877F9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14E8A-CE0D-4054-9391-1DA07233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912192-77F8-4257-B7FD-D3510BEC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F78EB-06BB-48E3-BD37-C5E0F4BF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2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8F8726-0DF2-422D-ACC7-8B885C57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D95B49-EC50-4D64-8C96-E146D89C2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06312-612D-45ED-96FD-B110D9DB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63AFC-DCEF-4AA0-9425-7C52C0F6E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00CFD-01B5-4D85-A112-6CDBC22A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32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BE6780-341B-4EBB-9FB7-7E894B93F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B2EF65-3D3D-4450-B1A6-16F839755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E6CA0-B03E-4A4B-BBC2-8B99B027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43860-EF71-4682-AB6D-61011FB49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3E22-5CD9-4A0D-ACA9-7CFC20C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13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F0C1F-BDF8-473A-B7EB-5614BABE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6B0AF-CAAD-4665-9392-80B9C691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F79CDE-6232-48EC-A7EC-0AFA1259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77A29-DC24-4529-8117-39D1F188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BD3D3-E24D-43A1-9CAA-F2AEFF4B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37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AE78D-F429-4673-A5CB-8CB2F7EB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8990C4-6FCC-487C-812B-DECBE42E3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31ACC1-C8AE-4845-8665-8A2C293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4A94F-F2F9-483F-9C5E-BE843C30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716ACB-0F52-4607-A678-C7FF9863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79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7A816-B17F-40E7-A903-AB053CDF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EDDF6-B408-4EA9-9C0C-86ACAF521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9E70B4-DA70-49B1-A9DC-C726870D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96C033-9515-4FF9-88E0-08D2AEAA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AEF43A-5882-4C26-B21A-5FE58245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602853-76F5-4B91-BEAD-CA574994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83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192CD-0A54-4137-9ACE-F484ADEA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529A66-2717-4E69-8A07-46642AB0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5DD349-564E-4ED2-A13E-73A80A73A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6C3C67-A438-42D5-9E31-C9F23DD0D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C5BE1B-B479-4C1C-AA4A-F3257249F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CC5DD5-593C-4C56-890F-2824A298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B0A06B-0A3C-46BB-9501-CC4F62A8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620060-37F7-40CC-80A9-3B41EC0E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1B6DF-0B7B-4ED3-8222-1EBC6B5F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3872D4-A56B-42B7-B2C1-367670A6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F30F2-29B7-4175-A885-13B666F8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C8031E-F437-481A-9BFD-C6E5B607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2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6D1D28-36D4-4FBC-AE9B-00D59ABD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D1F619-FB19-4137-955A-2BD30A7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185C96-0660-4ED6-A120-531E8415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92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101B0-B48F-482A-A040-92628780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B4FC6-E016-4D06-8415-5E78F82F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99AE98-68A9-4996-B98B-1FE44F862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35B3BF-DB30-4816-8DCD-C5CFFB05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8307E0-25FE-4A56-91A1-24B6B07C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8E99D8-5B7D-4E0D-A1E5-A5A8BF4E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67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FC677-8B55-49DA-B41E-35C510CF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428FC34-5CE3-40B9-BA41-18C9CC63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662A0C-1CA2-483F-AC76-C4D6FAA67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F56380-F707-4A3B-BDB5-5ACAC8D8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C64355-AE93-4A7E-9AAF-38B91B4E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E66374-8C1A-499B-980A-E809C803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6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4066DE-0C39-4D9E-9AED-7CCBBE55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9B8862-E23D-48B1-9C2B-ECF08F87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CB7D38-4F2E-44E4-AF2F-B7C77D9F8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2F77D-8875-45FE-9491-010B603527BC}" type="datetimeFigureOut">
              <a:rPr lang="de-DE" smtClean="0"/>
              <a:t>16.08.2022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F95F5-DEB6-493C-9265-A700DDBB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61B2BB-3AFE-4DA8-8BD7-62E6F3DBF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03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8B2EA-D2FB-4FE2-B703-D3F8D7613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heavy </a:t>
            </a:r>
            <a:r>
              <a:rPr lang="de-DE" dirty="0" err="1"/>
              <a:t>industry</a:t>
            </a:r>
            <a:r>
              <a:rPr lang="de-DE" dirty="0"/>
              <a:t> in Sentinel </a:t>
            </a:r>
            <a:r>
              <a:rPr lang="de-DE" dirty="0" err="1"/>
              <a:t>imagery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7E3754-3111-4792-B17A-F0DA055E2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10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D000-E5F4-448D-A449-36B575F6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6F7CE-A00A-436E-8580-4BD89989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False</a:t>
            </a:r>
            <a:r>
              <a:rPr lang="de-DE" dirty="0"/>
              <a:t> positive </a:t>
            </a:r>
            <a:r>
              <a:rPr lang="de-DE" dirty="0" err="1"/>
              <a:t>when</a:t>
            </a:r>
            <a:r>
              <a:rPr lang="de-DE" dirty="0"/>
              <a:t> a negative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 </a:t>
            </a:r>
            <a:r>
              <a:rPr lang="de-DE" dirty="0" err="1"/>
              <a:t>classified</a:t>
            </a:r>
            <a:endParaRPr lang="de-DE" dirty="0"/>
          </a:p>
          <a:p>
            <a:r>
              <a:rPr lang="de-DE" dirty="0"/>
              <a:t>P(negative) = negative </a:t>
            </a:r>
            <a:r>
              <a:rPr lang="de-DE" dirty="0" err="1"/>
              <a:t>fraction</a:t>
            </a:r>
            <a:endParaRPr lang="de-DE" dirty="0"/>
          </a:p>
          <a:p>
            <a:r>
              <a:rPr lang="de-DE" dirty="0"/>
              <a:t>P(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negative) = P(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I </a:t>
            </a:r>
            <a:r>
              <a:rPr lang="de-DE" dirty="0" err="1"/>
              <a:t>neg</a:t>
            </a:r>
            <a:r>
              <a:rPr lang="de-DE" dirty="0"/>
              <a:t>) = 1-precision</a:t>
            </a:r>
          </a:p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P(positive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positive) = P(</a:t>
            </a:r>
            <a:r>
              <a:rPr lang="de-DE" dirty="0" err="1"/>
              <a:t>pos</a:t>
            </a:r>
            <a:r>
              <a:rPr lang="de-DE" dirty="0"/>
              <a:t> I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) </a:t>
            </a:r>
          </a:p>
          <a:p>
            <a:r>
              <a:rPr lang="de-DE" dirty="0" err="1"/>
              <a:t>False</a:t>
            </a:r>
            <a:r>
              <a:rPr lang="de-DE" dirty="0"/>
              <a:t> Positive rate = (1-precision) * negative </a:t>
            </a:r>
            <a:r>
              <a:rPr lang="de-DE" dirty="0" err="1"/>
              <a:t>fraction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training</a:t>
            </a:r>
            <a:r>
              <a:rPr lang="de-DE" dirty="0"/>
              <a:t>/</a:t>
            </a:r>
            <a:r>
              <a:rPr lang="de-DE" dirty="0" err="1"/>
              <a:t>eval</a:t>
            </a:r>
            <a:r>
              <a:rPr lang="de-DE" dirty="0"/>
              <a:t>: </a:t>
            </a:r>
            <a:r>
              <a:rPr lang="de-DE" dirty="0" err="1"/>
              <a:t>precision</a:t>
            </a:r>
            <a:r>
              <a:rPr lang="de-DE" dirty="0"/>
              <a:t> ~0.9, negative </a:t>
            </a:r>
            <a:r>
              <a:rPr lang="de-DE" dirty="0" err="1"/>
              <a:t>fraction</a:t>
            </a:r>
            <a:r>
              <a:rPr lang="de-DE" dirty="0"/>
              <a:t> ~0.5</a:t>
            </a:r>
          </a:p>
          <a:p>
            <a:r>
              <a:rPr lang="de-DE" dirty="0"/>
              <a:t>In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sentinel</a:t>
            </a:r>
            <a:r>
              <a:rPr lang="de-DE" dirty="0"/>
              <a:t> </a:t>
            </a:r>
            <a:r>
              <a:rPr lang="de-DE" dirty="0" err="1"/>
              <a:t>tiles</a:t>
            </a:r>
            <a:r>
              <a:rPr lang="de-DE" dirty="0"/>
              <a:t>: </a:t>
            </a:r>
            <a:r>
              <a:rPr lang="de-DE" dirty="0" err="1"/>
              <a:t>precision</a:t>
            </a:r>
            <a:r>
              <a:rPr lang="de-DE" dirty="0"/>
              <a:t> &lt;0.9, negative </a:t>
            </a:r>
            <a:r>
              <a:rPr lang="de-DE" dirty="0" err="1"/>
              <a:t>fraction</a:t>
            </a:r>
            <a:r>
              <a:rPr lang="de-DE" dirty="0"/>
              <a:t> ~0.99</a:t>
            </a:r>
          </a:p>
          <a:p>
            <a:r>
              <a:rPr lang="de-DE" b="1" dirty="0"/>
              <a:t>Many </a:t>
            </a:r>
            <a:r>
              <a:rPr lang="de-DE" b="1" dirty="0" err="1"/>
              <a:t>more</a:t>
            </a:r>
            <a:r>
              <a:rPr lang="de-DE" b="1" dirty="0"/>
              <a:t> non-</a:t>
            </a:r>
            <a:r>
              <a:rPr lang="de-DE" b="1" dirty="0" err="1"/>
              <a:t>industry</a:t>
            </a:r>
            <a:r>
              <a:rPr lang="de-DE" b="1" dirty="0"/>
              <a:t> </a:t>
            </a:r>
            <a:r>
              <a:rPr lang="de-DE" b="1" dirty="0" err="1"/>
              <a:t>tiles</a:t>
            </a:r>
            <a:r>
              <a:rPr lang="de-DE" b="1" dirty="0"/>
              <a:t> in real </a:t>
            </a:r>
            <a:r>
              <a:rPr lang="de-DE" b="1" dirty="0" err="1"/>
              <a:t>world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, so non-</a:t>
            </a:r>
            <a:r>
              <a:rPr lang="de-DE" b="1" dirty="0" err="1"/>
              <a:t>perfect</a:t>
            </a:r>
            <a:r>
              <a:rPr lang="de-DE" b="1" dirty="0"/>
              <a:t> </a:t>
            </a:r>
            <a:r>
              <a:rPr lang="de-DE" b="1" dirty="0" err="1"/>
              <a:t>precision</a:t>
            </a:r>
            <a:r>
              <a:rPr lang="de-DE" b="1" dirty="0"/>
              <a:t> </a:t>
            </a:r>
            <a:r>
              <a:rPr lang="de-DE" b="1" dirty="0" err="1"/>
              <a:t>yields</a:t>
            </a:r>
            <a:r>
              <a:rPr lang="de-DE" b="1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false</a:t>
            </a:r>
            <a:r>
              <a:rPr lang="de-DE" b="1" dirty="0"/>
              <a:t> positives</a:t>
            </a:r>
          </a:p>
        </p:txBody>
      </p:sp>
    </p:spTree>
    <p:extLst>
      <p:ext uri="{BB962C8B-B14F-4D97-AF65-F5344CB8AC3E}">
        <p14:creationId xmlns:p14="http://schemas.microsoft.com/office/powerpoint/2010/main" val="343628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BE9379-5541-41A9-A7BD-3D942933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594" y="-344960"/>
            <a:ext cx="7547919" cy="75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C5D8E-3929-4B35-BF36-1EF47BE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metrics</a:t>
            </a:r>
            <a:r>
              <a:rPr lang="de-DE" dirty="0"/>
              <a:t> ResNet50v2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8B823AD-A4EE-47A7-A0A2-76D4CB8E7059}"/>
              </a:ext>
            </a:extLst>
          </p:cNvPr>
          <p:cNvSpPr/>
          <p:nvPr/>
        </p:nvSpPr>
        <p:spPr>
          <a:xfrm>
            <a:off x="774358" y="207588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Precision	 recall  	f1-score   	support</a:t>
            </a:r>
          </a:p>
          <a:p>
            <a:endParaRPr lang="en-US" dirty="0"/>
          </a:p>
          <a:p>
            <a:r>
              <a:rPr lang="en-US" dirty="0"/>
              <a:t>        coal    0.95     	0.92      	0.94       197</a:t>
            </a:r>
          </a:p>
          <a:p>
            <a:r>
              <a:rPr lang="en-US" dirty="0"/>
              <a:t>       steel    0.90      	0.91      	0.91       189</a:t>
            </a:r>
          </a:p>
          <a:p>
            <a:r>
              <a:rPr lang="en-US" dirty="0"/>
              <a:t>       other   0.95      	0.95      	0.95       396</a:t>
            </a:r>
          </a:p>
          <a:p>
            <a:endParaRPr lang="en-US" dirty="0"/>
          </a:p>
          <a:p>
            <a:r>
              <a:rPr lang="en-US" dirty="0"/>
              <a:t>    accuracy                           	0.94       782</a:t>
            </a:r>
          </a:p>
          <a:p>
            <a:endParaRPr lang="en-US" dirty="0"/>
          </a:p>
          <a:p>
            <a:r>
              <a:rPr lang="en-US" dirty="0"/>
              <a:t>Trained on 80% of ~8000 samples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553D192-3BC1-4FF2-9649-3F78BE9CE1AB}"/>
              </a:ext>
            </a:extLst>
          </p:cNvPr>
          <p:cNvSpPr/>
          <p:nvPr/>
        </p:nvSpPr>
        <p:spPr>
          <a:xfrm>
            <a:off x="7265772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</a:p>
          <a:p>
            <a:r>
              <a:rPr lang="de-DE" dirty="0"/>
              <a:t>[[[0.74 0.01]	</a:t>
            </a:r>
            <a:r>
              <a:rPr lang="de-DE" dirty="0" err="1"/>
              <a:t>coal</a:t>
            </a:r>
            <a:endParaRPr lang="de-DE" dirty="0"/>
          </a:p>
          <a:p>
            <a:r>
              <a:rPr lang="de-DE" dirty="0"/>
              <a:t>  [0.02 0.23]]</a:t>
            </a:r>
          </a:p>
          <a:p>
            <a:endParaRPr lang="de-DE" dirty="0"/>
          </a:p>
          <a:p>
            <a:r>
              <a:rPr lang="de-DE" dirty="0"/>
              <a:t> [[0.73 0.02]	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  [0.02 0.22]]</a:t>
            </a:r>
          </a:p>
          <a:p>
            <a:endParaRPr lang="de-DE" dirty="0"/>
          </a:p>
          <a:p>
            <a:r>
              <a:rPr lang="de-DE" dirty="0"/>
              <a:t> [[0.47 0.03]	</a:t>
            </a:r>
            <a:r>
              <a:rPr lang="de-DE" dirty="0" err="1"/>
              <a:t>other</a:t>
            </a:r>
            <a:endParaRPr lang="de-DE" dirty="0"/>
          </a:p>
          <a:p>
            <a:r>
              <a:rPr lang="de-DE" dirty="0"/>
              <a:t>  [0.02 0.48]]]</a:t>
            </a:r>
          </a:p>
        </p:txBody>
      </p:sp>
    </p:spTree>
    <p:extLst>
      <p:ext uri="{BB962C8B-B14F-4D97-AF65-F5344CB8AC3E}">
        <p14:creationId xmlns:p14="http://schemas.microsoft.com/office/powerpoint/2010/main" val="360650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5CBC3-84C3-40E8-8543-AFB83FCA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85B212-3B7E-4DBD-A8EF-A28CC8AA0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1B101749-7264-4C16-9853-E704DB4DD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54123"/>
              </p:ext>
            </p:extLst>
          </p:nvPr>
        </p:nvGraphicFramePr>
        <p:xfrm>
          <a:off x="557914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914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A8A356-E9E0-45EE-B803-50418125E52A}"/>
              </a:ext>
            </a:extLst>
          </p:cNvPr>
          <p:cNvCxnSpPr>
            <a:cxnSpLocks/>
          </p:cNvCxnSpPr>
          <p:nvPr/>
        </p:nvCxnSpPr>
        <p:spPr>
          <a:xfrm flipV="1">
            <a:off x="2826327" y="1825626"/>
            <a:ext cx="2918155" cy="94132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E704A1E-85D5-4469-981A-2FA5A67006CF}"/>
              </a:ext>
            </a:extLst>
          </p:cNvPr>
          <p:cNvCxnSpPr>
            <a:cxnSpLocks/>
          </p:cNvCxnSpPr>
          <p:nvPr/>
        </p:nvCxnSpPr>
        <p:spPr>
          <a:xfrm>
            <a:off x="2826327" y="4001295"/>
            <a:ext cx="2918155" cy="209074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A6230B18-6956-4DD5-A422-01CAF5743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8927"/>
              </p:ext>
            </p:extLst>
          </p:nvPr>
        </p:nvGraphicFramePr>
        <p:xfrm>
          <a:off x="5744482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5" imgW="8019888" imgH="5667375" progId="AcroExch.Document.DC">
                  <p:embed/>
                </p:oleObj>
              </mc:Choice>
              <mc:Fallback>
                <p:oleObj name="Acrobat Document" r:id="rId5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4482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77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546E8-EFBD-4637-B6C7-50C278B7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industry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3C915-33F7-4A64-B8FF-5376553E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EF9C77B-6B9D-4DAE-8324-1EDA65490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823134"/>
              </p:ext>
            </p:extLst>
          </p:nvPr>
        </p:nvGraphicFramePr>
        <p:xfrm>
          <a:off x="3584184" y="1784226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4184" y="1784226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59E8B-297C-4581-B971-006C6AFC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river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450C-9AE7-40E9-AA69-8EF4A105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4C996532-3EB5-42C0-A85C-30C8A11D0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355809"/>
              </p:ext>
            </p:extLst>
          </p:nvPr>
        </p:nvGraphicFramePr>
        <p:xfrm>
          <a:off x="3487923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7923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28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3151B-816C-4889-A14B-CBEC90B8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urban </a:t>
            </a:r>
            <a:r>
              <a:rPr lang="de-DE" dirty="0" err="1"/>
              <a:t>fabric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DFEC46-0B11-4D8A-9137-4CBFD3AE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3B34565-C531-4762-B0E2-501077319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054015"/>
              </p:ext>
            </p:extLst>
          </p:nvPr>
        </p:nvGraphicFramePr>
        <p:xfrm>
          <a:off x="3619418" y="1690688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418" y="1690688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619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015B6-A92E-424E-A0DB-E6EACDC2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cloud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3BB6D-B186-4266-9D44-4F702D85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121378-B080-4AE7-AFE2-6D504855A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39471"/>
              </p:ext>
            </p:extLst>
          </p:nvPr>
        </p:nvGraphicFramePr>
        <p:xfrm>
          <a:off x="3690979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0979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95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3DC4D-7259-4BB4-A78F-B55C45A3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2338F-70CA-4FBF-BC6A-8EB1DBF6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sentinel</a:t>
            </a:r>
            <a:r>
              <a:rPr lang="de-DE" dirty="0"/>
              <a:t> </a:t>
            </a:r>
            <a:r>
              <a:rPr lang="de-DE" dirty="0" err="1"/>
              <a:t>overpass</a:t>
            </a:r>
            <a:r>
              <a:rPr lang="de-DE" dirty="0"/>
              <a:t> and </a:t>
            </a:r>
            <a:r>
              <a:rPr lang="de-DE" dirty="0" err="1"/>
              <a:t>compare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, </a:t>
            </a:r>
            <a:r>
              <a:rPr lang="de-DE" dirty="0" err="1"/>
              <a:t>industry</a:t>
            </a:r>
            <a:r>
              <a:rPr lang="de-DE" dirty="0"/>
              <a:t>, urban </a:t>
            </a:r>
            <a:r>
              <a:rPr lang="de-DE" dirty="0" err="1"/>
              <a:t>fabric</a:t>
            </a:r>
            <a:r>
              <a:rPr lang="de-DE" dirty="0"/>
              <a:t>: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83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Breitbild</PresentationFormat>
  <Paragraphs>38</Paragraphs>
  <Slides>10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Adobe Acrobat Document</vt:lpstr>
      <vt:lpstr>Detecting heavy industry in Sentinel imagery</vt:lpstr>
      <vt:lpstr>PowerPoint-Präsentation</vt:lpstr>
      <vt:lpstr>Model metrics ResNet50v2</vt:lpstr>
      <vt:lpstr>Success!</vt:lpstr>
      <vt:lpstr>Misclassified: other industry</vt:lpstr>
      <vt:lpstr>Misclassified: river</vt:lpstr>
      <vt:lpstr>Misclassified: urban fabric</vt:lpstr>
      <vt:lpstr>Misclassified: cloud</vt:lpstr>
      <vt:lpstr>Next steps to avoid false positives</vt:lpstr>
      <vt:lpstr>Problem: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Manshausen | GAF AG</dc:creator>
  <cp:lastModifiedBy>Peter Manshausen | GAF AG</cp:lastModifiedBy>
  <cp:revision>12</cp:revision>
  <dcterms:created xsi:type="dcterms:W3CDTF">2022-08-08T15:50:49Z</dcterms:created>
  <dcterms:modified xsi:type="dcterms:W3CDTF">2022-08-16T14:45:28Z</dcterms:modified>
</cp:coreProperties>
</file>